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16" r:id="rId1"/>
  </p:sldMasterIdLst>
  <p:sldIdLst>
    <p:sldId id="256" r:id="rId2"/>
    <p:sldId id="257" r:id="rId3"/>
    <p:sldId id="258" r:id="rId4"/>
    <p:sldId id="260" r:id="rId5"/>
    <p:sldId id="263" r:id="rId6"/>
    <p:sldId id="259"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9"/>
  </p:normalViewPr>
  <p:slideViewPr>
    <p:cSldViewPr snapToGrid="0" snapToObjects="1">
      <p:cViewPr varScale="1">
        <p:scale>
          <a:sx n="90" d="100"/>
          <a:sy n="90" d="100"/>
        </p:scale>
        <p:origin x="232"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70B94-C3EB-6A42-9E9C-27A2879737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0F9071-16F5-8647-BDF0-080F395CCD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BF19DC-6667-1044-97B8-9626D5F6E2DB}"/>
              </a:ext>
            </a:extLst>
          </p:cNvPr>
          <p:cNvSpPr>
            <a:spLocks noGrp="1"/>
          </p:cNvSpPr>
          <p:nvPr>
            <p:ph type="dt" sz="half" idx="10"/>
          </p:nvPr>
        </p:nvSpPr>
        <p:spPr/>
        <p:txBody>
          <a:bodyPr/>
          <a:lstStyle/>
          <a:p>
            <a:fld id="{88D38747-4367-4BD2-8D51-C97E202738E2}" type="datetime1">
              <a:rPr lang="en-US" smtClean="0"/>
              <a:t>12/15/20</a:t>
            </a:fld>
            <a:endParaRPr lang="en-US" dirty="0"/>
          </a:p>
        </p:txBody>
      </p:sp>
      <p:sp>
        <p:nvSpPr>
          <p:cNvPr id="5" name="Footer Placeholder 4">
            <a:extLst>
              <a:ext uri="{FF2B5EF4-FFF2-40B4-BE49-F238E27FC236}">
                <a16:creationId xmlns:a16="http://schemas.microsoft.com/office/drawing/2014/main" id="{4CD4C744-A0C6-AF4D-B08A-E43D9C68AB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99A2DD3-AB9B-B547-8416-1E007868FDAB}"/>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71304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D6AB1-47FB-CF49-BD20-10658A134C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80D70A-EADE-AF49-8706-8955A2A06C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DFF1-1C96-D04D-AAE9-B5FE8E07CC01}"/>
              </a:ext>
            </a:extLst>
          </p:cNvPr>
          <p:cNvSpPr>
            <a:spLocks noGrp="1"/>
          </p:cNvSpPr>
          <p:nvPr>
            <p:ph type="dt" sz="half" idx="10"/>
          </p:nvPr>
        </p:nvSpPr>
        <p:spPr/>
        <p:txBody>
          <a:bodyPr/>
          <a:lstStyle/>
          <a:p>
            <a:fld id="{217E833E-1B6D-415F-AD29-75AE8C43BD0D}" type="datetime1">
              <a:rPr lang="en-US" smtClean="0"/>
              <a:t>12/15/20</a:t>
            </a:fld>
            <a:endParaRPr lang="en-US" dirty="0"/>
          </a:p>
        </p:txBody>
      </p:sp>
      <p:sp>
        <p:nvSpPr>
          <p:cNvPr id="5" name="Footer Placeholder 4">
            <a:extLst>
              <a:ext uri="{FF2B5EF4-FFF2-40B4-BE49-F238E27FC236}">
                <a16:creationId xmlns:a16="http://schemas.microsoft.com/office/drawing/2014/main" id="{B0B037D1-7457-5749-8DAA-198B8F19708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6BFE292-D2EF-BF47-9134-868B9A1791C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443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EEE7EE-9877-4646-9BC7-1612F4516A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964A53-902B-7C42-A42A-5DCBF6C92A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CCBA79-0CF8-4E45-ADDB-06509F1716BF}"/>
              </a:ext>
            </a:extLst>
          </p:cNvPr>
          <p:cNvSpPr>
            <a:spLocks noGrp="1"/>
          </p:cNvSpPr>
          <p:nvPr>
            <p:ph type="dt" sz="half" idx="10"/>
          </p:nvPr>
        </p:nvSpPr>
        <p:spPr/>
        <p:txBody>
          <a:bodyPr/>
          <a:lstStyle/>
          <a:p>
            <a:fld id="{8452596F-08A7-4B70-989A-F2B1CF31E66B}" type="datetime1">
              <a:rPr lang="en-US" smtClean="0"/>
              <a:t>12/15/20</a:t>
            </a:fld>
            <a:endParaRPr lang="en-US" dirty="0"/>
          </a:p>
        </p:txBody>
      </p:sp>
      <p:sp>
        <p:nvSpPr>
          <p:cNvPr id="5" name="Footer Placeholder 4">
            <a:extLst>
              <a:ext uri="{FF2B5EF4-FFF2-40B4-BE49-F238E27FC236}">
                <a16:creationId xmlns:a16="http://schemas.microsoft.com/office/drawing/2014/main" id="{3B2396BB-D861-0F49-B8B5-B80C646F56B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7DCC78-CE6B-4644-BBB7-F3A83AEF923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97634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293F4-346B-9E43-BB91-E37ABA170E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16060E-B4E8-2345-9C09-8682E06F96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082EE3-569A-FF4A-B8EB-0DA9CED6396D}"/>
              </a:ext>
            </a:extLst>
          </p:cNvPr>
          <p:cNvSpPr>
            <a:spLocks noGrp="1"/>
          </p:cNvSpPr>
          <p:nvPr>
            <p:ph type="dt" sz="half" idx="10"/>
          </p:nvPr>
        </p:nvSpPr>
        <p:spPr/>
        <p:txBody>
          <a:bodyPr/>
          <a:lstStyle/>
          <a:p>
            <a:fld id="{73C55A3C-5767-4844-A0A3-83778C2E5409}" type="datetime1">
              <a:rPr lang="en-US" smtClean="0"/>
              <a:t>12/15/20</a:t>
            </a:fld>
            <a:endParaRPr lang="en-US" dirty="0"/>
          </a:p>
        </p:txBody>
      </p:sp>
      <p:sp>
        <p:nvSpPr>
          <p:cNvPr id="5" name="Footer Placeholder 4">
            <a:extLst>
              <a:ext uri="{FF2B5EF4-FFF2-40B4-BE49-F238E27FC236}">
                <a16:creationId xmlns:a16="http://schemas.microsoft.com/office/drawing/2014/main" id="{81FD8D7F-8193-AA4C-9E2D-1E3D0394FFD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DBDA90-9242-DC4F-9FFA-3F48CC7358A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57535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ED9AF-5C8F-2444-BD7C-2080C8B229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9E3834-FBB4-2D42-81DA-0CEC9EFE4F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7AFB96-6504-A046-8F82-850F5D252E4A}"/>
              </a:ext>
            </a:extLst>
          </p:cNvPr>
          <p:cNvSpPr>
            <a:spLocks noGrp="1"/>
          </p:cNvSpPr>
          <p:nvPr>
            <p:ph type="dt" sz="half" idx="10"/>
          </p:nvPr>
        </p:nvSpPr>
        <p:spPr/>
        <p:txBody>
          <a:bodyPr/>
          <a:lstStyle/>
          <a:p>
            <a:fld id="{CAE507A8-A5CF-4D38-AB86-7EDDA87A85D4}" type="datetime1">
              <a:rPr lang="en-US" smtClean="0"/>
              <a:t>12/15/20</a:t>
            </a:fld>
            <a:endParaRPr lang="en-US" dirty="0"/>
          </a:p>
        </p:txBody>
      </p:sp>
      <p:sp>
        <p:nvSpPr>
          <p:cNvPr id="5" name="Footer Placeholder 4">
            <a:extLst>
              <a:ext uri="{FF2B5EF4-FFF2-40B4-BE49-F238E27FC236}">
                <a16:creationId xmlns:a16="http://schemas.microsoft.com/office/drawing/2014/main" id="{0AA3973E-C212-E748-9AC1-A4B34C2B0DC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D9CA30-BC87-A748-A31F-65B66FE1CCE7}"/>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54508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274E5-F2BD-DC4D-A25B-EF86AA47CF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96A87F-5B09-9740-842F-880796E05C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BC561D-A6F6-9B4C-BFF2-7DBABCDEB8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1FB30D-F37C-4D4A-B018-209CB4E28A0B}"/>
              </a:ext>
            </a:extLst>
          </p:cNvPr>
          <p:cNvSpPr>
            <a:spLocks noGrp="1"/>
          </p:cNvSpPr>
          <p:nvPr>
            <p:ph type="dt" sz="half" idx="10"/>
          </p:nvPr>
        </p:nvSpPr>
        <p:spPr/>
        <p:txBody>
          <a:bodyPr/>
          <a:lstStyle/>
          <a:p>
            <a:fld id="{BDFCD27C-8599-43EF-BA1D-14DDC1946E06}" type="datetime1">
              <a:rPr lang="en-US" smtClean="0"/>
              <a:t>12/15/20</a:t>
            </a:fld>
            <a:endParaRPr lang="en-US" dirty="0"/>
          </a:p>
        </p:txBody>
      </p:sp>
      <p:sp>
        <p:nvSpPr>
          <p:cNvPr id="6" name="Footer Placeholder 5">
            <a:extLst>
              <a:ext uri="{FF2B5EF4-FFF2-40B4-BE49-F238E27FC236}">
                <a16:creationId xmlns:a16="http://schemas.microsoft.com/office/drawing/2014/main" id="{839C8720-EADA-6247-97ED-71692D5DAAD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0D680F5-1F0A-9142-BBEF-8EAA3B58972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6574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98172-AF05-4D41-BC76-982882B601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A6D9B0-986D-D34F-90AF-D795852133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2E82A1-AF82-464E-8104-49448EBB81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16FFC6-3AC7-494A-AA6C-E3D07E2D15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5168F6-40B2-3744-9468-1EFECFAD1E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ED27FB-4CCA-C143-A37A-A980E27F33A1}"/>
              </a:ext>
            </a:extLst>
          </p:cNvPr>
          <p:cNvSpPr>
            <a:spLocks noGrp="1"/>
          </p:cNvSpPr>
          <p:nvPr>
            <p:ph type="dt" sz="half" idx="10"/>
          </p:nvPr>
        </p:nvSpPr>
        <p:spPr/>
        <p:txBody>
          <a:bodyPr/>
          <a:lstStyle/>
          <a:p>
            <a:fld id="{073ED0CC-082F-4160-86E5-0D6041F12778}" type="datetime1">
              <a:rPr lang="en-US" smtClean="0"/>
              <a:t>12/15/20</a:t>
            </a:fld>
            <a:endParaRPr lang="en-US" dirty="0"/>
          </a:p>
        </p:txBody>
      </p:sp>
      <p:sp>
        <p:nvSpPr>
          <p:cNvPr id="8" name="Footer Placeholder 7">
            <a:extLst>
              <a:ext uri="{FF2B5EF4-FFF2-40B4-BE49-F238E27FC236}">
                <a16:creationId xmlns:a16="http://schemas.microsoft.com/office/drawing/2014/main" id="{85AF3DDE-FB7C-E243-AA27-2E417FB7FF3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27D34F5-5453-1841-A2BE-D031DADC631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9170249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67753-F341-2641-A414-53C46A60DE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266258-F324-CA44-8435-262306E48CBF}"/>
              </a:ext>
            </a:extLst>
          </p:cNvPr>
          <p:cNvSpPr>
            <a:spLocks noGrp="1"/>
          </p:cNvSpPr>
          <p:nvPr>
            <p:ph type="dt" sz="half" idx="10"/>
          </p:nvPr>
        </p:nvSpPr>
        <p:spPr/>
        <p:txBody>
          <a:bodyPr/>
          <a:lstStyle/>
          <a:p>
            <a:fld id="{A143DE9B-B678-4EFB-BB7D-A4370204A0B0}" type="datetime1">
              <a:rPr lang="en-US" smtClean="0"/>
              <a:t>12/15/20</a:t>
            </a:fld>
            <a:endParaRPr lang="en-US" dirty="0"/>
          </a:p>
        </p:txBody>
      </p:sp>
      <p:sp>
        <p:nvSpPr>
          <p:cNvPr id="4" name="Footer Placeholder 3">
            <a:extLst>
              <a:ext uri="{FF2B5EF4-FFF2-40B4-BE49-F238E27FC236}">
                <a16:creationId xmlns:a16="http://schemas.microsoft.com/office/drawing/2014/main" id="{FBA1DFD3-B7E4-8A47-9FEA-3E2D240B04B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6A7A80C-10FA-014B-90E5-E39878D20CD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79536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4E5950-664D-5A43-8AD8-331EE8611CD1}"/>
              </a:ext>
            </a:extLst>
          </p:cNvPr>
          <p:cNvSpPr>
            <a:spLocks noGrp="1"/>
          </p:cNvSpPr>
          <p:nvPr>
            <p:ph type="dt" sz="half" idx="10"/>
          </p:nvPr>
        </p:nvSpPr>
        <p:spPr/>
        <p:txBody>
          <a:bodyPr/>
          <a:lstStyle/>
          <a:p>
            <a:fld id="{E68812DA-F765-4142-A6A3-A8ED7235E082}" type="datetime1">
              <a:rPr lang="en-US" smtClean="0"/>
              <a:t>12/15/20</a:t>
            </a:fld>
            <a:endParaRPr lang="en-US" dirty="0"/>
          </a:p>
        </p:txBody>
      </p:sp>
      <p:sp>
        <p:nvSpPr>
          <p:cNvPr id="3" name="Footer Placeholder 2">
            <a:extLst>
              <a:ext uri="{FF2B5EF4-FFF2-40B4-BE49-F238E27FC236}">
                <a16:creationId xmlns:a16="http://schemas.microsoft.com/office/drawing/2014/main" id="{B1430F93-BF84-8D48-A4DE-C5F4582D314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92A4AA8-27F7-4E47-8D67-31C8CFB1B26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8516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A145-45C0-6848-8956-A34571DD3A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8BA5C7-0C18-4F4A-A17C-807F0DDAFC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97AFA-DD5B-5B4C-B29A-9B8BF8FC04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5EFCEF-A54A-BB4D-A1C2-F7A84C8D54FD}"/>
              </a:ext>
            </a:extLst>
          </p:cNvPr>
          <p:cNvSpPr>
            <a:spLocks noGrp="1"/>
          </p:cNvSpPr>
          <p:nvPr>
            <p:ph type="dt" sz="half" idx="10"/>
          </p:nvPr>
        </p:nvSpPr>
        <p:spPr/>
        <p:txBody>
          <a:bodyPr/>
          <a:lstStyle/>
          <a:p>
            <a:fld id="{3E0277FD-7DE6-41D4-930D-AC99F5AFE54E}" type="datetime1">
              <a:rPr lang="en-US" smtClean="0"/>
              <a:t>12/15/20</a:t>
            </a:fld>
            <a:endParaRPr lang="en-US" dirty="0"/>
          </a:p>
        </p:txBody>
      </p:sp>
      <p:sp>
        <p:nvSpPr>
          <p:cNvPr id="6" name="Footer Placeholder 5">
            <a:extLst>
              <a:ext uri="{FF2B5EF4-FFF2-40B4-BE49-F238E27FC236}">
                <a16:creationId xmlns:a16="http://schemas.microsoft.com/office/drawing/2014/main" id="{3FB5432B-FC93-9F46-BC32-D7E1ADE884F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58AAF6-53DF-9E4E-A76B-342E17D78A62}"/>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40275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C93B4-DEB1-8442-910C-CD271FD6DE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8C5065-46ED-8849-BF49-AE9C0B66DF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3C0B1F-3218-B245-8D60-A3A551CCFD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144146-27EA-4F43-BA90-1B78F31F7E61}"/>
              </a:ext>
            </a:extLst>
          </p:cNvPr>
          <p:cNvSpPr>
            <a:spLocks noGrp="1"/>
          </p:cNvSpPr>
          <p:nvPr>
            <p:ph type="dt" sz="half" idx="10"/>
          </p:nvPr>
        </p:nvSpPr>
        <p:spPr/>
        <p:txBody>
          <a:bodyPr/>
          <a:lstStyle/>
          <a:p>
            <a:fld id="{9EA15526-7079-4B7B-987C-1B5FAE11A0FF}" type="datetime1">
              <a:rPr lang="en-US" smtClean="0"/>
              <a:t>12/15/20</a:t>
            </a:fld>
            <a:endParaRPr lang="en-US" dirty="0"/>
          </a:p>
        </p:txBody>
      </p:sp>
      <p:sp>
        <p:nvSpPr>
          <p:cNvPr id="6" name="Footer Placeholder 5">
            <a:extLst>
              <a:ext uri="{FF2B5EF4-FFF2-40B4-BE49-F238E27FC236}">
                <a16:creationId xmlns:a16="http://schemas.microsoft.com/office/drawing/2014/main" id="{ACDE65BC-C4AF-7B4E-B970-00183F2C5A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ECA5CB4-D9FB-AA46-A6E9-A81E9618E82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072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E116B7-13D0-6843-95D0-641F29F6FF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F2400B-8A81-A24E-A508-4C776F9993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3C441D-5DE4-7E48-83E7-A13398594C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ED0CC-082F-4160-86E5-0D6041F12778}" type="datetime1">
              <a:rPr lang="en-US" smtClean="0"/>
              <a:t>12/15/20</a:t>
            </a:fld>
            <a:endParaRPr lang="en-US" dirty="0"/>
          </a:p>
        </p:txBody>
      </p:sp>
      <p:sp>
        <p:nvSpPr>
          <p:cNvPr id="5" name="Footer Placeholder 4">
            <a:extLst>
              <a:ext uri="{FF2B5EF4-FFF2-40B4-BE49-F238E27FC236}">
                <a16:creationId xmlns:a16="http://schemas.microsoft.com/office/drawing/2014/main" id="{67B4DCCE-C3F3-1B4F-B4CA-2AACA9D616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8416CF1-1B91-FF4F-8D6A-7E4AF7CF58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814767816"/>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gif"/><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plotly.com/" TargetMode="External"/><Relationship Id="rId3" Type="http://schemas.openxmlformats.org/officeDocument/2006/relationships/hyperlink" Target="https://newsapi.org/" TargetMode="External"/><Relationship Id="rId7" Type="http://schemas.openxmlformats.org/officeDocument/2006/relationships/hyperlink" Target="https://www.alphavantage.co/"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www.youtube.com/" TargetMode="External"/><Relationship Id="rId5" Type="http://schemas.openxmlformats.org/officeDocument/2006/relationships/hyperlink" Target="https://cdn4.iconfinder.com/data/icons/" TargetMode="External"/><Relationship Id="rId4" Type="http://schemas.openxmlformats.org/officeDocument/2006/relationships/hyperlink" Target="https://bezkoder.com/node-js-mongodb-auth-jw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56" name="Video 255">
            <a:extLst>
              <a:ext uri="{FF2B5EF4-FFF2-40B4-BE49-F238E27FC236}">
                <a16:creationId xmlns:a16="http://schemas.microsoft.com/office/drawing/2014/main" id="{1B1B3430-E03A-4F46-A854-1C830820D2B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0" y="308929"/>
            <a:ext cx="12191999" cy="6857990"/>
          </a:xfrm>
          <a:prstGeom prst="rect">
            <a:avLst/>
          </a:prstGeom>
        </p:spPr>
      </p:pic>
      <p:sp>
        <p:nvSpPr>
          <p:cNvPr id="2" name="Title 1">
            <a:extLst>
              <a:ext uri="{FF2B5EF4-FFF2-40B4-BE49-F238E27FC236}">
                <a16:creationId xmlns:a16="http://schemas.microsoft.com/office/drawing/2014/main" id="{A459543A-6028-7047-A9E9-604CDD74E2F0}"/>
              </a:ext>
            </a:extLst>
          </p:cNvPr>
          <p:cNvSpPr>
            <a:spLocks noGrp="1"/>
          </p:cNvSpPr>
          <p:nvPr>
            <p:ph type="ctrTitle"/>
          </p:nvPr>
        </p:nvSpPr>
        <p:spPr>
          <a:xfrm>
            <a:off x="643466" y="2449742"/>
            <a:ext cx="10905059" cy="1524078"/>
          </a:xfrm>
          <a:effectLst>
            <a:outerShdw blurRad="50800" dist="38100" dir="2700000" algn="tl" rotWithShape="0">
              <a:prstClr val="black">
                <a:alpha val="40000"/>
              </a:prstClr>
            </a:outerShdw>
          </a:effectLst>
        </p:spPr>
        <p:txBody>
          <a:bodyPr>
            <a:normAutofit fontScale="90000"/>
          </a:bodyPr>
          <a:lstStyle/>
          <a:p>
            <a:br>
              <a:rPr lang="en-US" sz="4400" dirty="0">
                <a:solidFill>
                  <a:schemeClr val="bg1"/>
                </a:solidFill>
                <a:latin typeface="American Typewriter" panose="02090604020004020304" pitchFamily="18" charset="77"/>
                <a:ea typeface="Apple Color Emoji" pitchFamily="2" charset="0"/>
              </a:rPr>
            </a:br>
            <a:r>
              <a:rPr lang="en-US" sz="4400" dirty="0">
                <a:solidFill>
                  <a:schemeClr val="bg1"/>
                </a:solidFill>
                <a:latin typeface="American Typewriter" panose="02090604020004020304" pitchFamily="18" charset="77"/>
                <a:ea typeface="Apple Color Emoji" pitchFamily="2" charset="0"/>
              </a:rPr>
              <a:t>INFO6150 Final Presentation</a:t>
            </a:r>
            <a:br>
              <a:rPr lang="en-US" sz="4400" dirty="0">
                <a:solidFill>
                  <a:schemeClr val="bg1"/>
                </a:solidFill>
                <a:latin typeface="American Typewriter" panose="02090604020004020304" pitchFamily="18" charset="77"/>
                <a:ea typeface="Apple Color Emoji" pitchFamily="2" charset="0"/>
              </a:rPr>
            </a:br>
            <a:r>
              <a:rPr lang="en-US" sz="4400" dirty="0">
                <a:solidFill>
                  <a:schemeClr val="bg1"/>
                </a:solidFill>
                <a:latin typeface="American Typewriter" panose="02090604020004020304" pitchFamily="18" charset="77"/>
                <a:ea typeface="Apple Color Emoji" pitchFamily="2" charset="0"/>
              </a:rPr>
              <a:t>Times  of  Huskies</a:t>
            </a:r>
          </a:p>
        </p:txBody>
      </p:sp>
      <p:sp>
        <p:nvSpPr>
          <p:cNvPr id="3" name="Subtitle 2">
            <a:extLst>
              <a:ext uri="{FF2B5EF4-FFF2-40B4-BE49-F238E27FC236}">
                <a16:creationId xmlns:a16="http://schemas.microsoft.com/office/drawing/2014/main" id="{EC0A5C43-16C7-5E41-8F4F-8818C8062AB7}"/>
              </a:ext>
            </a:extLst>
          </p:cNvPr>
          <p:cNvSpPr>
            <a:spLocks noGrp="1"/>
          </p:cNvSpPr>
          <p:nvPr>
            <p:ph type="subTitle" idx="1"/>
          </p:nvPr>
        </p:nvSpPr>
        <p:spPr>
          <a:xfrm>
            <a:off x="643466" y="4133135"/>
            <a:ext cx="10902016" cy="1981498"/>
          </a:xfrm>
          <a:effectLst>
            <a:outerShdw blurRad="50800" dist="38100" dir="2700000" algn="tl" rotWithShape="0">
              <a:prstClr val="black">
                <a:alpha val="40000"/>
              </a:prstClr>
            </a:outerShdw>
          </a:effectLst>
        </p:spPr>
        <p:txBody>
          <a:bodyPr>
            <a:normAutofit/>
          </a:bodyPr>
          <a:lstStyle/>
          <a:p>
            <a:r>
              <a:rPr lang="en-US" dirty="0">
                <a:solidFill>
                  <a:schemeClr val="bg1"/>
                </a:solidFill>
                <a:latin typeface="American Typewriter" panose="02090604020004020304" pitchFamily="18" charset="77"/>
              </a:rPr>
              <a:t>Anusha </a:t>
            </a:r>
            <a:r>
              <a:rPr lang="en-US" dirty="0" err="1">
                <a:solidFill>
                  <a:schemeClr val="bg1"/>
                </a:solidFill>
                <a:latin typeface="American Typewriter" panose="02090604020004020304" pitchFamily="18" charset="77"/>
              </a:rPr>
              <a:t>Chandrakanth</a:t>
            </a:r>
            <a:r>
              <a:rPr lang="en-US" dirty="0">
                <a:solidFill>
                  <a:schemeClr val="bg1"/>
                </a:solidFill>
                <a:latin typeface="American Typewriter" panose="02090604020004020304" pitchFamily="18" charset="77"/>
              </a:rPr>
              <a:t> </a:t>
            </a:r>
            <a:r>
              <a:rPr lang="en-US" dirty="0" err="1">
                <a:solidFill>
                  <a:schemeClr val="bg1"/>
                </a:solidFill>
                <a:latin typeface="American Typewriter" panose="02090604020004020304" pitchFamily="18" charset="77"/>
              </a:rPr>
              <a:t>Lingadahalli</a:t>
            </a:r>
            <a:endParaRPr lang="en-US" dirty="0">
              <a:solidFill>
                <a:schemeClr val="bg1"/>
              </a:solidFill>
              <a:latin typeface="American Typewriter" panose="02090604020004020304" pitchFamily="18" charset="77"/>
            </a:endParaRPr>
          </a:p>
          <a:p>
            <a:r>
              <a:rPr lang="en-US" dirty="0" err="1">
                <a:solidFill>
                  <a:schemeClr val="bg1"/>
                </a:solidFill>
                <a:latin typeface="American Typewriter" panose="02090604020004020304" pitchFamily="18" charset="77"/>
              </a:rPr>
              <a:t>Charmi</a:t>
            </a:r>
            <a:r>
              <a:rPr lang="en-US" dirty="0">
                <a:solidFill>
                  <a:schemeClr val="bg1"/>
                </a:solidFill>
                <a:latin typeface="American Typewriter" panose="02090604020004020304" pitchFamily="18" charset="77"/>
              </a:rPr>
              <a:t> </a:t>
            </a:r>
            <a:r>
              <a:rPr lang="en-US" dirty="0" err="1">
                <a:solidFill>
                  <a:schemeClr val="bg1"/>
                </a:solidFill>
                <a:latin typeface="American Typewriter" panose="02090604020004020304" pitchFamily="18" charset="77"/>
              </a:rPr>
              <a:t>Dalal</a:t>
            </a:r>
            <a:endParaRPr lang="en-US" dirty="0">
              <a:solidFill>
                <a:schemeClr val="bg1"/>
              </a:solidFill>
              <a:latin typeface="American Typewriter" panose="02090604020004020304" pitchFamily="18" charset="77"/>
            </a:endParaRPr>
          </a:p>
          <a:p>
            <a:r>
              <a:rPr lang="en-US" dirty="0">
                <a:solidFill>
                  <a:schemeClr val="bg1"/>
                </a:solidFill>
                <a:latin typeface="American Typewriter" panose="02090604020004020304" pitchFamily="18" charset="77"/>
              </a:rPr>
              <a:t>Dinesh Kumar Ravi Kumar</a:t>
            </a:r>
          </a:p>
          <a:p>
            <a:r>
              <a:rPr lang="en-US" dirty="0" err="1">
                <a:solidFill>
                  <a:schemeClr val="bg1"/>
                </a:solidFill>
                <a:latin typeface="American Typewriter" panose="02090604020004020304" pitchFamily="18" charset="77"/>
              </a:rPr>
              <a:t>Jaeline</a:t>
            </a:r>
            <a:r>
              <a:rPr lang="en-US" dirty="0">
                <a:solidFill>
                  <a:schemeClr val="bg1"/>
                </a:solidFill>
                <a:latin typeface="American Typewriter" panose="02090604020004020304" pitchFamily="18" charset="77"/>
              </a:rPr>
              <a:t> </a:t>
            </a:r>
            <a:r>
              <a:rPr lang="en-US" dirty="0" err="1">
                <a:solidFill>
                  <a:schemeClr val="bg1"/>
                </a:solidFill>
                <a:latin typeface="American Typewriter" panose="02090604020004020304" pitchFamily="18" charset="77"/>
              </a:rPr>
              <a:t>Granda</a:t>
            </a:r>
            <a:endParaRPr lang="en-US" dirty="0">
              <a:solidFill>
                <a:schemeClr val="bg1"/>
              </a:solidFill>
              <a:latin typeface="American Typewriter" panose="02090604020004020304" pitchFamily="18" charset="77"/>
            </a:endParaRPr>
          </a:p>
          <a:p>
            <a:endParaRPr lang="en-US" dirty="0">
              <a:solidFill>
                <a:schemeClr val="bg1"/>
              </a:solidFill>
              <a:latin typeface="American Typewriter" panose="02090604020004020304" pitchFamily="18" charset="77"/>
            </a:endParaRPr>
          </a:p>
        </p:txBody>
      </p:sp>
    </p:spTree>
    <p:extLst>
      <p:ext uri="{BB962C8B-B14F-4D97-AF65-F5344CB8AC3E}">
        <p14:creationId xmlns:p14="http://schemas.microsoft.com/office/powerpoint/2010/main" val="254419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5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56"/>
                                        </p:tgtEl>
                                      </p:cBhvr>
                                    </p:cmd>
                                  </p:childTnLst>
                                </p:cTn>
                              </p:par>
                            </p:childTnLst>
                          </p:cTn>
                        </p:par>
                      </p:childTnLst>
                    </p:cTn>
                  </p:par>
                </p:childTnLst>
              </p:cTn>
              <p:nextCondLst>
                <p:cond evt="onClick" delay="0">
                  <p:tgtEl>
                    <p:spTgt spid="256"/>
                  </p:tgtEl>
                </p:cond>
              </p:nextCondLst>
            </p:seq>
            <p:video>
              <p:cMediaNode mute="1">
                <p:cTn id="12" repeatCount="indefinite" fill="hold" display="0">
                  <p:stCondLst>
                    <p:cond delay="indefinite"/>
                  </p:stCondLst>
                </p:cTn>
                <p:tgtEl>
                  <p:spTgt spid="25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3FFFA32-D9F4-4AF9-A025-CD128AC85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0967"/>
            <a:ext cx="12192000" cy="5497033"/>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2823A416-999C-4FA3-A853-0AE48404B5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0"/>
            <a:ext cx="12192000" cy="3049325"/>
            <a:chOff x="0" y="3808676"/>
            <a:chExt cx="12192000" cy="3049325"/>
          </a:xfrm>
        </p:grpSpPr>
        <p:pic>
          <p:nvPicPr>
            <p:cNvPr id="18" name="Picture 17">
              <a:extLst>
                <a:ext uri="{FF2B5EF4-FFF2-40B4-BE49-F238E27FC236}">
                  <a16:creationId xmlns:a16="http://schemas.microsoft.com/office/drawing/2014/main" id="{9362F656-1A8D-4BA3-BA72-92332E75DB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19" name="Oval 18">
              <a:extLst>
                <a:ext uri="{FF2B5EF4-FFF2-40B4-BE49-F238E27FC236}">
                  <a16:creationId xmlns:a16="http://schemas.microsoft.com/office/drawing/2014/main" id="{9338807D-FB66-4E3A-9CF0-786662C4A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7339" y="5375082"/>
              <a:ext cx="373711" cy="40551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8854174-8C8F-324A-B3FD-785FF16CEF1B}"/>
              </a:ext>
            </a:extLst>
          </p:cNvPr>
          <p:cNvSpPr>
            <a:spLocks noGrp="1"/>
          </p:cNvSpPr>
          <p:nvPr>
            <p:ph type="title"/>
          </p:nvPr>
        </p:nvSpPr>
        <p:spPr>
          <a:xfrm>
            <a:off x="1179226" y="448056"/>
            <a:ext cx="9833548" cy="1066802"/>
          </a:xfrm>
        </p:spPr>
        <p:txBody>
          <a:bodyPr>
            <a:normAutofit/>
          </a:bodyPr>
          <a:lstStyle/>
          <a:p>
            <a:r>
              <a:rPr lang="en-US" sz="4000" dirty="0">
                <a:solidFill>
                  <a:srgbClr val="3F3F3F"/>
                </a:solidFill>
                <a:latin typeface="American Typewriter" panose="02090604020004020304" pitchFamily="18" charset="77"/>
              </a:rPr>
              <a:t>Grounds</a:t>
            </a:r>
          </a:p>
        </p:txBody>
      </p:sp>
      <p:sp>
        <p:nvSpPr>
          <p:cNvPr id="3" name="Content Placeholder 2">
            <a:extLst>
              <a:ext uri="{FF2B5EF4-FFF2-40B4-BE49-F238E27FC236}">
                <a16:creationId xmlns:a16="http://schemas.microsoft.com/office/drawing/2014/main" id="{B5F68CB0-6003-FE48-B177-D91EC95D0341}"/>
              </a:ext>
            </a:extLst>
          </p:cNvPr>
          <p:cNvSpPr>
            <a:spLocks noGrp="1"/>
          </p:cNvSpPr>
          <p:nvPr>
            <p:ph idx="1"/>
          </p:nvPr>
        </p:nvSpPr>
        <p:spPr>
          <a:xfrm>
            <a:off x="1179226" y="2626727"/>
            <a:ext cx="9833548" cy="3567130"/>
          </a:xfrm>
        </p:spPr>
        <p:txBody>
          <a:bodyPr anchor="ctr">
            <a:normAutofit lnSpcReduction="10000"/>
          </a:bodyPr>
          <a:lstStyle/>
          <a:p>
            <a:pPr>
              <a:lnSpc>
                <a:spcPct val="160000"/>
              </a:lnSpc>
            </a:pPr>
            <a:r>
              <a:rPr lang="en-US" sz="2000" dirty="0">
                <a:solidFill>
                  <a:srgbClr val="FFFFFF"/>
                </a:solidFill>
                <a:latin typeface="American Typewriter" panose="02090604020004020304" pitchFamily="18" charset="77"/>
              </a:rPr>
              <a:t>With the amount of new data created every day, it can get very overwhelming to stay up-to-date on the latest topics within your industry. In addition to the high amount of new content, data is scattered across the web. Saving time compiling data has never been more crucial and cannot be done without a content aggregator.</a:t>
            </a:r>
          </a:p>
          <a:p>
            <a:pPr>
              <a:lnSpc>
                <a:spcPct val="160000"/>
              </a:lnSpc>
            </a:pPr>
            <a:r>
              <a:rPr lang="en-US" sz="2000" dirty="0">
                <a:solidFill>
                  <a:srgbClr val="FFFFFF"/>
                </a:solidFill>
                <a:latin typeface="American Typewriter" panose="02090604020004020304" pitchFamily="18" charset="77"/>
              </a:rPr>
              <a:t>Times of Huskies is a web-app that helps in collecting news through different sources and bringing it to the readers.</a:t>
            </a:r>
          </a:p>
          <a:p>
            <a:pPr>
              <a:lnSpc>
                <a:spcPct val="160000"/>
              </a:lnSpc>
            </a:pPr>
            <a:endParaRPr lang="en-US" sz="2000" dirty="0">
              <a:solidFill>
                <a:srgbClr val="FFFFFF"/>
              </a:solidFill>
              <a:latin typeface="American Typewriter" panose="02090604020004020304" pitchFamily="18" charset="77"/>
            </a:endParaRPr>
          </a:p>
        </p:txBody>
      </p:sp>
    </p:spTree>
    <p:extLst>
      <p:ext uri="{BB962C8B-B14F-4D97-AF65-F5344CB8AC3E}">
        <p14:creationId xmlns:p14="http://schemas.microsoft.com/office/powerpoint/2010/main" val="286871020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70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1" t="7983" r="60644" b="14447"/>
          <a:stretch/>
        </p:blipFill>
        <p:spPr>
          <a:xfrm>
            <a:off x="2777490" y="2"/>
            <a:ext cx="6185757"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9481236C-9D86-1C44-A8C5-164710C3BC65}"/>
              </a:ext>
            </a:extLst>
          </p:cNvPr>
          <p:cNvSpPr>
            <a:spLocks noGrp="1"/>
          </p:cNvSpPr>
          <p:nvPr>
            <p:ph type="title"/>
          </p:nvPr>
        </p:nvSpPr>
        <p:spPr>
          <a:xfrm>
            <a:off x="640080" y="1243013"/>
            <a:ext cx="3855720" cy="4371974"/>
          </a:xfrm>
        </p:spPr>
        <p:txBody>
          <a:bodyPr>
            <a:normAutofit/>
          </a:bodyPr>
          <a:lstStyle/>
          <a:p>
            <a:r>
              <a:rPr lang="en-US" dirty="0">
                <a:solidFill>
                  <a:srgbClr val="3F3F3F"/>
                </a:solidFill>
                <a:latin typeface="American Typewriter" panose="02090604020004020304" pitchFamily="18" charset="77"/>
              </a:rPr>
              <a:t>Benefits Served</a:t>
            </a:r>
          </a:p>
        </p:txBody>
      </p:sp>
      <p:sp>
        <p:nvSpPr>
          <p:cNvPr id="3" name="Content Placeholder 2">
            <a:extLst>
              <a:ext uri="{FF2B5EF4-FFF2-40B4-BE49-F238E27FC236}">
                <a16:creationId xmlns:a16="http://schemas.microsoft.com/office/drawing/2014/main" id="{E4277F97-C66B-3442-BC30-248DF371FE08}"/>
              </a:ext>
            </a:extLst>
          </p:cNvPr>
          <p:cNvSpPr>
            <a:spLocks noGrp="1"/>
          </p:cNvSpPr>
          <p:nvPr>
            <p:ph idx="1"/>
          </p:nvPr>
        </p:nvSpPr>
        <p:spPr>
          <a:xfrm>
            <a:off x="6494367" y="1243013"/>
            <a:ext cx="5246370" cy="4792027"/>
          </a:xfrm>
        </p:spPr>
        <p:txBody>
          <a:bodyPr anchor="ctr">
            <a:normAutofit fontScale="92500"/>
          </a:bodyPr>
          <a:lstStyle/>
          <a:p>
            <a:pPr>
              <a:lnSpc>
                <a:spcPct val="150000"/>
              </a:lnSpc>
            </a:pPr>
            <a:r>
              <a:rPr lang="en-US" sz="2400" i="1" dirty="0">
                <a:solidFill>
                  <a:srgbClr val="FFFFFF"/>
                </a:solidFill>
                <a:latin typeface="American Typewriter" panose="02090604020004020304" pitchFamily="18" charset="77"/>
              </a:rPr>
              <a:t>Cost Reduction</a:t>
            </a:r>
          </a:p>
          <a:p>
            <a:pPr>
              <a:lnSpc>
                <a:spcPct val="150000"/>
              </a:lnSpc>
            </a:pPr>
            <a:r>
              <a:rPr lang="en-US" sz="2400" i="1" dirty="0">
                <a:solidFill>
                  <a:srgbClr val="FFFFFF"/>
                </a:solidFill>
                <a:latin typeface="American Typewriter" panose="02090604020004020304" pitchFamily="18" charset="77"/>
              </a:rPr>
              <a:t>Customizable</a:t>
            </a:r>
          </a:p>
          <a:p>
            <a:pPr>
              <a:lnSpc>
                <a:spcPct val="150000"/>
              </a:lnSpc>
            </a:pPr>
            <a:r>
              <a:rPr lang="en-US" sz="2400" dirty="0">
                <a:solidFill>
                  <a:srgbClr val="FFFFFF"/>
                </a:solidFill>
                <a:latin typeface="American Typewriter" panose="02090604020004020304" pitchFamily="18" charset="77"/>
              </a:rPr>
              <a:t>Save items for later</a:t>
            </a:r>
          </a:p>
          <a:p>
            <a:pPr>
              <a:lnSpc>
                <a:spcPct val="150000"/>
              </a:lnSpc>
            </a:pPr>
            <a:r>
              <a:rPr lang="en-US" sz="2400" dirty="0">
                <a:solidFill>
                  <a:srgbClr val="FFFFFF"/>
                </a:solidFill>
                <a:latin typeface="American Typewriter" panose="02090604020004020304" pitchFamily="18" charset="77"/>
              </a:rPr>
              <a:t>Share Content</a:t>
            </a:r>
          </a:p>
          <a:p>
            <a:pPr>
              <a:lnSpc>
                <a:spcPct val="150000"/>
              </a:lnSpc>
            </a:pPr>
            <a:r>
              <a:rPr lang="en-US" sz="2400" dirty="0">
                <a:solidFill>
                  <a:srgbClr val="FFFFFF"/>
                </a:solidFill>
                <a:latin typeface="American Typewriter" panose="02090604020004020304" pitchFamily="18" charset="77"/>
              </a:rPr>
              <a:t>Keeping Tabs on Competitors</a:t>
            </a:r>
          </a:p>
          <a:p>
            <a:pPr>
              <a:lnSpc>
                <a:spcPct val="150000"/>
              </a:lnSpc>
            </a:pPr>
            <a:r>
              <a:rPr lang="en-US" sz="2400" dirty="0">
                <a:solidFill>
                  <a:srgbClr val="FFFFFF"/>
                </a:solidFill>
                <a:latin typeface="American Typewriter" panose="02090604020004020304" pitchFamily="18" charset="77"/>
              </a:rPr>
              <a:t>New Business &amp; Marketing Ideas</a:t>
            </a:r>
          </a:p>
          <a:p>
            <a:pPr>
              <a:lnSpc>
                <a:spcPct val="150000"/>
              </a:lnSpc>
            </a:pPr>
            <a:r>
              <a:rPr lang="en-US" sz="2400" dirty="0">
                <a:solidFill>
                  <a:srgbClr val="FFFFFF"/>
                </a:solidFill>
                <a:latin typeface="American Typewriter" panose="02090604020004020304" pitchFamily="18" charset="77"/>
              </a:rPr>
              <a:t>Responsive in both Web and Phone.</a:t>
            </a:r>
          </a:p>
          <a:p>
            <a:pPr>
              <a:lnSpc>
                <a:spcPct val="150000"/>
              </a:lnSpc>
            </a:pPr>
            <a:endParaRPr lang="en-US" sz="2400" dirty="0">
              <a:solidFill>
                <a:srgbClr val="FFFFFF"/>
              </a:solidFill>
              <a:latin typeface="American Typewriter" panose="02090604020004020304" pitchFamily="18" charset="77"/>
            </a:endParaRPr>
          </a:p>
        </p:txBody>
      </p:sp>
    </p:spTree>
    <p:extLst>
      <p:ext uri="{BB962C8B-B14F-4D97-AF65-F5344CB8AC3E}">
        <p14:creationId xmlns:p14="http://schemas.microsoft.com/office/powerpoint/2010/main" val="268766879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63C11A00-A2A3-417C-B33D-DC753ED7C3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3964" t="3964" r="3964" b="3964"/>
          <a:stretch>
            <a:fillRect/>
          </a:stretch>
        </p:blipFill>
        <p:spPr>
          <a:xfrm>
            <a:off x="0" y="1"/>
            <a:ext cx="12192000" cy="6857998"/>
          </a:xfrm>
          <a:custGeom>
            <a:avLst/>
            <a:gdLst>
              <a:gd name="connsiteX0" fmla="*/ 0 w 12192000"/>
              <a:gd name="connsiteY0" fmla="*/ 0 h 6857998"/>
              <a:gd name="connsiteX1" fmla="*/ 12192000 w 12192000"/>
              <a:gd name="connsiteY1" fmla="*/ 0 h 6857998"/>
              <a:gd name="connsiteX2" fmla="*/ 12192000 w 12192000"/>
              <a:gd name="connsiteY2" fmla="*/ 6857998 h 6857998"/>
              <a:gd name="connsiteX3" fmla="*/ 0 w 12192000"/>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12192000" h="6857998">
                <a:moveTo>
                  <a:pt x="0" y="0"/>
                </a:moveTo>
                <a:lnTo>
                  <a:pt x="12192000" y="0"/>
                </a:lnTo>
                <a:lnTo>
                  <a:pt x="12192000" y="6857998"/>
                </a:lnTo>
                <a:lnTo>
                  <a:pt x="0" y="6857998"/>
                </a:lnTo>
                <a:close/>
              </a:path>
            </a:pathLst>
          </a:custGeom>
        </p:spPr>
      </p:pic>
      <p:sp>
        <p:nvSpPr>
          <p:cNvPr id="2" name="Title 1">
            <a:extLst>
              <a:ext uri="{FF2B5EF4-FFF2-40B4-BE49-F238E27FC236}">
                <a16:creationId xmlns:a16="http://schemas.microsoft.com/office/drawing/2014/main" id="{0F65C404-CAA0-2F41-BA62-F10424E33E89}"/>
              </a:ext>
            </a:extLst>
          </p:cNvPr>
          <p:cNvSpPr>
            <a:spLocks noGrp="1"/>
          </p:cNvSpPr>
          <p:nvPr>
            <p:ph type="title"/>
          </p:nvPr>
        </p:nvSpPr>
        <p:spPr>
          <a:xfrm>
            <a:off x="2504137" y="305462"/>
            <a:ext cx="6955124" cy="1066802"/>
          </a:xfrm>
        </p:spPr>
        <p:txBody>
          <a:bodyPr>
            <a:normAutofit/>
          </a:bodyPr>
          <a:lstStyle/>
          <a:p>
            <a:pPr algn="ctr"/>
            <a:r>
              <a:rPr lang="en-US" sz="4000" dirty="0">
                <a:solidFill>
                  <a:srgbClr val="FFFFFF"/>
                </a:solidFill>
                <a:latin typeface="American Typewriter" panose="02090604020004020304" pitchFamily="18" charset="77"/>
              </a:rPr>
              <a:t>Tech Features</a:t>
            </a:r>
          </a:p>
        </p:txBody>
      </p:sp>
      <p:sp>
        <p:nvSpPr>
          <p:cNvPr id="3" name="Content Placeholder 2">
            <a:extLst>
              <a:ext uri="{FF2B5EF4-FFF2-40B4-BE49-F238E27FC236}">
                <a16:creationId xmlns:a16="http://schemas.microsoft.com/office/drawing/2014/main" id="{2327323A-DE93-2840-8D41-7392770E70F4}"/>
              </a:ext>
            </a:extLst>
          </p:cNvPr>
          <p:cNvSpPr>
            <a:spLocks noGrp="1"/>
          </p:cNvSpPr>
          <p:nvPr>
            <p:ph idx="1"/>
          </p:nvPr>
        </p:nvSpPr>
        <p:spPr>
          <a:xfrm>
            <a:off x="2618437" y="1677725"/>
            <a:ext cx="6955124" cy="4494475"/>
          </a:xfrm>
        </p:spPr>
        <p:txBody>
          <a:bodyPr anchor="t">
            <a:normAutofit lnSpcReduction="10000"/>
          </a:bodyPr>
          <a:lstStyle/>
          <a:p>
            <a:pPr>
              <a:lnSpc>
                <a:spcPct val="160000"/>
              </a:lnSpc>
            </a:pPr>
            <a:r>
              <a:rPr lang="en-US" sz="1600" dirty="0">
                <a:solidFill>
                  <a:srgbClr val="FFFFFF"/>
                </a:solidFill>
                <a:latin typeface="American Typewriter" panose="02090604020004020304" pitchFamily="18" charset="77"/>
              </a:rPr>
              <a:t>Built using </a:t>
            </a:r>
            <a:r>
              <a:rPr lang="en-US" sz="1600" dirty="0" err="1">
                <a:solidFill>
                  <a:srgbClr val="FFFFFF"/>
                </a:solidFill>
                <a:latin typeface="American Typewriter" panose="02090604020004020304" pitchFamily="18" charset="77"/>
              </a:rPr>
              <a:t>React.JS</a:t>
            </a:r>
            <a:r>
              <a:rPr lang="en-US" sz="1600" dirty="0">
                <a:solidFill>
                  <a:srgbClr val="FFFFFF"/>
                </a:solidFill>
                <a:latin typeface="American Typewriter" panose="02090604020004020304" pitchFamily="18" charset="77"/>
              </a:rPr>
              <a:t>, react-bootstrap and Redux as State Management Control.</a:t>
            </a:r>
          </a:p>
          <a:p>
            <a:pPr>
              <a:lnSpc>
                <a:spcPct val="160000"/>
              </a:lnSpc>
            </a:pPr>
            <a:r>
              <a:rPr lang="en-US" sz="1600" dirty="0">
                <a:solidFill>
                  <a:srgbClr val="FFFFFF"/>
                </a:solidFill>
                <a:latin typeface="American Typewriter" panose="02090604020004020304" pitchFamily="18" charset="77"/>
              </a:rPr>
              <a:t>Appropriate Flow for User Signup &amp; User Login with JWT Authentication</a:t>
            </a:r>
          </a:p>
          <a:p>
            <a:pPr>
              <a:lnSpc>
                <a:spcPct val="160000"/>
              </a:lnSpc>
            </a:pPr>
            <a:r>
              <a:rPr lang="en-US" sz="1600" dirty="0">
                <a:solidFill>
                  <a:srgbClr val="FFFFFF"/>
                </a:solidFill>
                <a:latin typeface="American Typewriter" panose="02090604020004020304" pitchFamily="18" charset="77"/>
              </a:rPr>
              <a:t>Node.js Express Architecture with CORS, Authentication &amp; Authorization middleware, Mongoose ODM</a:t>
            </a:r>
          </a:p>
          <a:p>
            <a:pPr>
              <a:lnSpc>
                <a:spcPct val="160000"/>
              </a:lnSpc>
            </a:pPr>
            <a:r>
              <a:rPr lang="en-US" sz="1600" dirty="0">
                <a:solidFill>
                  <a:srgbClr val="FFFFFF"/>
                </a:solidFill>
                <a:latin typeface="American Typewriter" panose="02090604020004020304" pitchFamily="18" charset="77"/>
              </a:rPr>
              <a:t>Used Mongoose to interact with MongoDB Database.</a:t>
            </a:r>
          </a:p>
          <a:p>
            <a:pPr>
              <a:lnSpc>
                <a:spcPct val="160000"/>
              </a:lnSpc>
            </a:pPr>
            <a:r>
              <a:rPr lang="en-US" sz="1600" dirty="0" err="1">
                <a:solidFill>
                  <a:srgbClr val="FFFFFF"/>
                </a:solidFill>
                <a:latin typeface="American Typewriter" panose="02090604020004020304" pitchFamily="18" charset="77"/>
              </a:rPr>
              <a:t>Axios</a:t>
            </a:r>
            <a:r>
              <a:rPr lang="en-US" sz="1600" dirty="0">
                <a:solidFill>
                  <a:srgbClr val="FFFFFF"/>
                </a:solidFill>
                <a:latin typeface="American Typewriter" panose="02090604020004020304" pitchFamily="18" charset="77"/>
              </a:rPr>
              <a:t> making HTTP requests to fetch or save data client-side.</a:t>
            </a:r>
          </a:p>
          <a:p>
            <a:pPr>
              <a:lnSpc>
                <a:spcPct val="160000"/>
              </a:lnSpc>
            </a:pPr>
            <a:r>
              <a:rPr lang="en-US" sz="1600" dirty="0">
                <a:solidFill>
                  <a:srgbClr val="FFFFFF"/>
                </a:solidFill>
                <a:latin typeface="American Typewriter" panose="02090604020004020304" pitchFamily="18" charset="77"/>
              </a:rPr>
              <a:t>Used HTTP REST API for searching and retrieving live news articles from all over the web.</a:t>
            </a:r>
          </a:p>
          <a:p>
            <a:pPr marL="0" indent="0">
              <a:lnSpc>
                <a:spcPct val="160000"/>
              </a:lnSpc>
              <a:buNone/>
            </a:pPr>
            <a:endParaRPr lang="en-US" sz="1600" dirty="0">
              <a:solidFill>
                <a:srgbClr val="FFFFFF"/>
              </a:solidFill>
              <a:latin typeface="American Typewriter" panose="02090604020004020304" pitchFamily="18" charset="77"/>
            </a:endParaRPr>
          </a:p>
        </p:txBody>
      </p:sp>
    </p:spTree>
    <p:extLst>
      <p:ext uri="{BB962C8B-B14F-4D97-AF65-F5344CB8AC3E}">
        <p14:creationId xmlns:p14="http://schemas.microsoft.com/office/powerpoint/2010/main" val="378320916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841A54F-9277-8246-8CDC-F60CC092377F}"/>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latin typeface="American Typewriter" panose="02090604020004020304" pitchFamily="18" charset="77"/>
              </a:rPr>
              <a:t>APIs Used </a:t>
            </a:r>
          </a:p>
        </p:txBody>
      </p:sp>
      <p:sp>
        <p:nvSpPr>
          <p:cNvPr id="3" name="Content Placeholder 2">
            <a:extLst>
              <a:ext uri="{FF2B5EF4-FFF2-40B4-BE49-F238E27FC236}">
                <a16:creationId xmlns:a16="http://schemas.microsoft.com/office/drawing/2014/main" id="{8CF148A7-FF92-2749-81B9-655DD51F3939}"/>
              </a:ext>
            </a:extLst>
          </p:cNvPr>
          <p:cNvSpPr>
            <a:spLocks noGrp="1"/>
          </p:cNvSpPr>
          <p:nvPr>
            <p:ph idx="1"/>
          </p:nvPr>
        </p:nvSpPr>
        <p:spPr>
          <a:xfrm>
            <a:off x="1179226" y="2643189"/>
            <a:ext cx="9833548" cy="3786186"/>
          </a:xfrm>
        </p:spPr>
        <p:txBody>
          <a:bodyPr>
            <a:normAutofit/>
          </a:bodyPr>
          <a:lstStyle/>
          <a:p>
            <a:pPr>
              <a:lnSpc>
                <a:spcPct val="150000"/>
              </a:lnSpc>
            </a:pPr>
            <a:r>
              <a:rPr lang="en-US" sz="2000" b="1" dirty="0">
                <a:solidFill>
                  <a:srgbClr val="000000"/>
                </a:solidFill>
                <a:latin typeface="American Typewriter" panose="02090604020004020304" pitchFamily="18" charset="77"/>
              </a:rPr>
              <a:t>Used News API</a:t>
            </a:r>
            <a:r>
              <a:rPr lang="en-US" sz="2000" dirty="0">
                <a:solidFill>
                  <a:srgbClr val="000000"/>
                </a:solidFill>
                <a:latin typeface="American Typewriter" panose="02090604020004020304" pitchFamily="18" charset="77"/>
              </a:rPr>
              <a:t> for searching and retrieving live articles from all over the web.</a:t>
            </a:r>
          </a:p>
          <a:p>
            <a:pPr>
              <a:lnSpc>
                <a:spcPct val="150000"/>
              </a:lnSpc>
            </a:pPr>
            <a:r>
              <a:rPr lang="en-US" sz="2000" dirty="0">
                <a:solidFill>
                  <a:srgbClr val="000000"/>
                </a:solidFill>
                <a:latin typeface="American Typewriter" panose="02090604020004020304" pitchFamily="18" charset="77"/>
              </a:rPr>
              <a:t>Incorporated YouTube to fetch search results and to retrieve videos using YouTube Data API (v3).</a:t>
            </a:r>
          </a:p>
          <a:p>
            <a:pPr>
              <a:lnSpc>
                <a:spcPct val="150000"/>
              </a:lnSpc>
            </a:pPr>
            <a:r>
              <a:rPr lang="en-US" sz="2000" dirty="0">
                <a:solidFill>
                  <a:srgbClr val="000000"/>
                </a:solidFill>
                <a:latin typeface="American Typewriter" panose="02090604020004020304" pitchFamily="18" charset="77"/>
              </a:rPr>
              <a:t>Embedded Stock API results in graphs using </a:t>
            </a:r>
            <a:r>
              <a:rPr lang="en-US" sz="2000" dirty="0" err="1">
                <a:solidFill>
                  <a:srgbClr val="000000"/>
                </a:solidFill>
                <a:latin typeface="American Typewriter" panose="02090604020004020304" pitchFamily="18" charset="77"/>
              </a:rPr>
              <a:t>plotly</a:t>
            </a:r>
            <a:r>
              <a:rPr lang="en-US" sz="2000" dirty="0">
                <a:solidFill>
                  <a:srgbClr val="000000"/>
                </a:solidFill>
                <a:latin typeface="American Typewriter" panose="02090604020004020304" pitchFamily="18" charset="77"/>
              </a:rPr>
              <a:t> graphing libraries.</a:t>
            </a:r>
          </a:p>
          <a:p>
            <a:pPr>
              <a:lnSpc>
                <a:spcPct val="150000"/>
              </a:lnSpc>
            </a:pPr>
            <a:r>
              <a:rPr lang="en-US" sz="2000" dirty="0">
                <a:solidFill>
                  <a:srgbClr val="000000"/>
                </a:solidFill>
                <a:latin typeface="American Typewriter" panose="02090604020004020304" pitchFamily="18" charset="77"/>
              </a:rPr>
              <a:t>Used Open Weather API to get real-time Weather Conditions by Current location as well as Zip code.</a:t>
            </a:r>
          </a:p>
        </p:txBody>
      </p:sp>
    </p:spTree>
    <p:extLst>
      <p:ext uri="{BB962C8B-B14F-4D97-AF65-F5344CB8AC3E}">
        <p14:creationId xmlns:p14="http://schemas.microsoft.com/office/powerpoint/2010/main" val="4291468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1EBADBCA-DA20-4279-93C6-011DEF18AA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42953" t="3964" b="3964"/>
          <a:stretch>
            <a:fillRect/>
          </a:stretch>
        </p:blipFill>
        <p:spPr>
          <a:xfrm>
            <a:off x="0" y="1"/>
            <a:ext cx="7554138"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 name="Title 1">
            <a:extLst>
              <a:ext uri="{FF2B5EF4-FFF2-40B4-BE49-F238E27FC236}">
                <a16:creationId xmlns:a16="http://schemas.microsoft.com/office/drawing/2014/main" id="{28A056D7-D89E-7D4D-A179-370EB7073A24}"/>
              </a:ext>
            </a:extLst>
          </p:cNvPr>
          <p:cNvSpPr>
            <a:spLocks noGrp="1"/>
          </p:cNvSpPr>
          <p:nvPr>
            <p:ph type="title"/>
          </p:nvPr>
        </p:nvSpPr>
        <p:spPr>
          <a:xfrm>
            <a:off x="640080" y="1243013"/>
            <a:ext cx="3855720" cy="4371974"/>
          </a:xfrm>
        </p:spPr>
        <p:txBody>
          <a:bodyPr>
            <a:normAutofit/>
          </a:bodyPr>
          <a:lstStyle/>
          <a:p>
            <a:r>
              <a:rPr lang="en-US" dirty="0">
                <a:solidFill>
                  <a:srgbClr val="FFFFFF"/>
                </a:solidFill>
                <a:latin typeface="American Typewriter" panose="02090604020004020304" pitchFamily="18" charset="77"/>
              </a:rPr>
              <a:t>References</a:t>
            </a:r>
          </a:p>
        </p:txBody>
      </p:sp>
      <p:sp>
        <p:nvSpPr>
          <p:cNvPr id="12" name="Rectangle 11">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0850" y="0"/>
            <a:ext cx="53911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7CB9927-7C51-394B-BA11-EAC0C95765D6}"/>
              </a:ext>
            </a:extLst>
          </p:cNvPr>
          <p:cNvSpPr>
            <a:spLocks noGrp="1"/>
          </p:cNvSpPr>
          <p:nvPr>
            <p:ph idx="1"/>
          </p:nvPr>
        </p:nvSpPr>
        <p:spPr>
          <a:xfrm>
            <a:off x="6329148" y="518637"/>
            <a:ext cx="5221224" cy="5820726"/>
          </a:xfrm>
        </p:spPr>
        <p:txBody>
          <a:bodyPr anchor="ctr">
            <a:normAutofit/>
          </a:bodyPr>
          <a:lstStyle/>
          <a:p>
            <a:r>
              <a:rPr lang="en-US" sz="2400" dirty="0">
                <a:solidFill>
                  <a:srgbClr val="000000"/>
                </a:solidFill>
                <a:latin typeface="American Typewriter" panose="02090604020004020304" pitchFamily="18" charset="77"/>
                <a:hlinkClick r:id="rId3"/>
              </a:rPr>
              <a:t>https://newsapi.org/</a:t>
            </a:r>
            <a:endParaRPr lang="en-US" sz="2400" dirty="0">
              <a:solidFill>
                <a:srgbClr val="000000"/>
              </a:solidFill>
              <a:latin typeface="American Typewriter" panose="02090604020004020304" pitchFamily="18" charset="77"/>
            </a:endParaRPr>
          </a:p>
          <a:p>
            <a:r>
              <a:rPr lang="en-US" sz="2400" dirty="0">
                <a:solidFill>
                  <a:srgbClr val="000000"/>
                </a:solidFill>
                <a:latin typeface="American Typewriter" panose="02090604020004020304" pitchFamily="18" charset="77"/>
                <a:hlinkClick r:id="rId4"/>
              </a:rPr>
              <a:t>https://bezkoder.com/node-js-mongodb-auth-jwt/</a:t>
            </a:r>
            <a:endParaRPr lang="en-US" sz="2400" dirty="0">
              <a:solidFill>
                <a:srgbClr val="000000"/>
              </a:solidFill>
              <a:latin typeface="American Typewriter" panose="02090604020004020304" pitchFamily="18" charset="77"/>
            </a:endParaRPr>
          </a:p>
          <a:p>
            <a:r>
              <a:rPr lang="en-US" dirty="0">
                <a:solidFill>
                  <a:schemeClr val="bg1"/>
                </a:solidFill>
                <a:latin typeface="American Typewriter" panose="02090604020004020304" pitchFamily="18" charset="77"/>
                <a:hlinkClick r:id="rId5"/>
              </a:rPr>
              <a:t>https://cdn4.iconfinder.com/data/icons/</a:t>
            </a:r>
            <a:endParaRPr lang="en-US" dirty="0">
              <a:solidFill>
                <a:schemeClr val="bg1"/>
              </a:solidFill>
              <a:latin typeface="American Typewriter" panose="02090604020004020304" pitchFamily="18" charset="77"/>
            </a:endParaRPr>
          </a:p>
          <a:p>
            <a:r>
              <a:rPr lang="en-US" dirty="0">
                <a:solidFill>
                  <a:schemeClr val="bg1"/>
                </a:solidFill>
                <a:latin typeface="American Typewriter" panose="02090604020004020304" pitchFamily="18" charset="77"/>
                <a:hlinkClick r:id="rId6"/>
              </a:rPr>
              <a:t>https://openweathermap.org/api</a:t>
            </a:r>
          </a:p>
          <a:p>
            <a:r>
              <a:rPr lang="en-US" dirty="0">
                <a:solidFill>
                  <a:schemeClr val="bg1"/>
                </a:solidFill>
                <a:latin typeface="American Typewriter" panose="02090604020004020304" pitchFamily="18" charset="77"/>
                <a:hlinkClick r:id="rId6"/>
              </a:rPr>
              <a:t>https://www.youtube.com/</a:t>
            </a:r>
            <a:endParaRPr lang="en-US" dirty="0">
              <a:solidFill>
                <a:schemeClr val="bg1"/>
              </a:solidFill>
              <a:latin typeface="American Typewriter" panose="02090604020004020304" pitchFamily="18" charset="77"/>
            </a:endParaRPr>
          </a:p>
          <a:p>
            <a:r>
              <a:rPr lang="en-US" dirty="0">
                <a:solidFill>
                  <a:schemeClr val="bg1"/>
                </a:solidFill>
                <a:latin typeface="American Typewriter" panose="02090604020004020304" pitchFamily="18" charset="77"/>
                <a:hlinkClick r:id="rId7"/>
              </a:rPr>
              <a:t>https://www.alphavantage.co/</a:t>
            </a:r>
            <a:endParaRPr lang="en-US" dirty="0">
              <a:solidFill>
                <a:schemeClr val="bg1"/>
              </a:solidFill>
              <a:latin typeface="American Typewriter" panose="02090604020004020304" pitchFamily="18" charset="77"/>
            </a:endParaRPr>
          </a:p>
          <a:p>
            <a:r>
              <a:rPr lang="en-US" dirty="0">
                <a:solidFill>
                  <a:schemeClr val="bg1"/>
                </a:solidFill>
                <a:latin typeface="American Typewriter" panose="02090604020004020304" pitchFamily="18" charset="77"/>
                <a:hlinkClick r:id="rId8"/>
              </a:rPr>
              <a:t>https://</a:t>
            </a:r>
            <a:r>
              <a:rPr lang="en-US" dirty="0" err="1">
                <a:solidFill>
                  <a:schemeClr val="bg1"/>
                </a:solidFill>
                <a:latin typeface="American Typewriter" panose="02090604020004020304" pitchFamily="18" charset="77"/>
                <a:hlinkClick r:id="rId8"/>
              </a:rPr>
              <a:t>plotly.com</a:t>
            </a:r>
            <a:r>
              <a:rPr lang="en-US" dirty="0">
                <a:solidFill>
                  <a:schemeClr val="bg1"/>
                </a:solidFill>
                <a:latin typeface="American Typewriter" panose="02090604020004020304" pitchFamily="18" charset="77"/>
                <a:hlinkClick r:id="rId8"/>
              </a:rPr>
              <a:t>/</a:t>
            </a:r>
            <a:endParaRPr lang="en-US" dirty="0">
              <a:solidFill>
                <a:schemeClr val="bg1"/>
              </a:solidFill>
              <a:latin typeface="American Typewriter" panose="02090604020004020304" pitchFamily="18" charset="77"/>
            </a:endParaRPr>
          </a:p>
        </p:txBody>
      </p:sp>
    </p:spTree>
    <p:extLst>
      <p:ext uri="{BB962C8B-B14F-4D97-AF65-F5344CB8AC3E}">
        <p14:creationId xmlns:p14="http://schemas.microsoft.com/office/powerpoint/2010/main" val="176843073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9EEF35C5-A0BE-9144-823C-54E18D443B52}"/>
              </a:ext>
            </a:extLst>
          </p:cNvPr>
          <p:cNvSpPr>
            <a:spLocks noGrp="1"/>
          </p:cNvSpPr>
          <p:nvPr>
            <p:ph type="title"/>
          </p:nvPr>
        </p:nvSpPr>
        <p:spPr>
          <a:xfrm>
            <a:off x="804484" y="4267832"/>
            <a:ext cx="4805996" cy="1297115"/>
          </a:xfrm>
        </p:spPr>
        <p:txBody>
          <a:bodyPr vert="horz" lIns="91440" tIns="45720" rIns="91440" bIns="45720" rtlCol="0" anchor="t">
            <a:normAutofit/>
          </a:bodyPr>
          <a:lstStyle/>
          <a:p>
            <a:r>
              <a:rPr lang="en-US" kern="1200" dirty="0">
                <a:solidFill>
                  <a:srgbClr val="000000"/>
                </a:solidFill>
                <a:latin typeface="American Typewriter" panose="02090604020004020304" pitchFamily="18" charset="77"/>
              </a:rPr>
              <a:t>Thank You!</a:t>
            </a:r>
          </a:p>
        </p:txBody>
      </p:sp>
      <p:sp>
        <p:nvSpPr>
          <p:cNvPr id="21"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Graphic 13" descr="Handshake">
            <a:extLst>
              <a:ext uri="{FF2B5EF4-FFF2-40B4-BE49-F238E27FC236}">
                <a16:creationId xmlns:a16="http://schemas.microsoft.com/office/drawing/2014/main" id="{0F37BEA7-AA1F-4F5C-A6E6-BBA87692A7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9770" y="1815320"/>
            <a:ext cx="4141760" cy="4141760"/>
          </a:xfrm>
          <a:prstGeom prst="rect">
            <a:avLst/>
          </a:prstGeom>
        </p:spPr>
      </p:pic>
    </p:spTree>
    <p:extLst>
      <p:ext uri="{BB962C8B-B14F-4D97-AF65-F5344CB8AC3E}">
        <p14:creationId xmlns:p14="http://schemas.microsoft.com/office/powerpoint/2010/main" val="40464459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329</Words>
  <Application>Microsoft Macintosh PowerPoint</Application>
  <PresentationFormat>Widescreen</PresentationFormat>
  <Paragraphs>37</Paragraphs>
  <Slides>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American Typewriter</vt:lpstr>
      <vt:lpstr>Arial</vt:lpstr>
      <vt:lpstr>Calibri</vt:lpstr>
      <vt:lpstr>Calibri Light</vt:lpstr>
      <vt:lpstr>Office Theme</vt:lpstr>
      <vt:lpstr> INFO6150 Final Presentation Times  of  Huskies</vt:lpstr>
      <vt:lpstr>Grounds</vt:lpstr>
      <vt:lpstr>Benefits Served</vt:lpstr>
      <vt:lpstr>Tech Features</vt:lpstr>
      <vt:lpstr>APIs Used </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Times  of  Huskies</dc:title>
  <dc:creator>Manush Pragneshbhai Patel</dc:creator>
  <cp:lastModifiedBy>Manush Pragneshbhai Patel</cp:lastModifiedBy>
  <cp:revision>38</cp:revision>
  <dcterms:created xsi:type="dcterms:W3CDTF">2020-12-15T18:14:40Z</dcterms:created>
  <dcterms:modified xsi:type="dcterms:W3CDTF">2020-12-15T18:57:55Z</dcterms:modified>
</cp:coreProperties>
</file>